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0" r:id="rId6"/>
    <p:sldId id="279" r:id="rId7"/>
    <p:sldId id="282" r:id="rId8"/>
    <p:sldId id="281" r:id="rId9"/>
    <p:sldId id="283" r:id="rId10"/>
    <p:sldId id="284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96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4/2/2020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4/2/2020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="" xmlns:a16="http://schemas.microsoft.com/office/drawing/2014/main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=""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=""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="" xmlns:a16="http://schemas.microsoft.com/office/drawing/2014/main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="" xmlns:a16="http://schemas.microsoft.com/office/drawing/2014/main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=""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="" xmlns:a16="http://schemas.microsoft.com/office/drawing/2014/main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="" xmlns:a16="http://schemas.microsoft.com/office/drawing/2014/main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="" xmlns:a16="http://schemas.microsoft.com/office/drawing/2014/main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="" xmlns:a16="http://schemas.microsoft.com/office/drawing/2014/main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="" xmlns:a16="http://schemas.microsoft.com/office/drawing/2014/main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="" xmlns:a16="http://schemas.microsoft.com/office/drawing/2014/main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="" xmlns:a16="http://schemas.microsoft.com/office/drawing/2014/main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="" xmlns:a16="http://schemas.microsoft.com/office/drawing/2014/main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=""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=""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=""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=""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="" xmlns:a16="http://schemas.microsoft.com/office/drawing/2014/main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="" xmlns:a16="http://schemas.microsoft.com/office/drawing/2014/main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="" xmlns:a16="http://schemas.microsoft.com/office/drawing/2014/main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="" xmlns:a16="http://schemas.microsoft.com/office/drawing/2014/main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="" xmlns:a16="http://schemas.microsoft.com/office/drawing/2014/main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="" xmlns:a16="http://schemas.microsoft.com/office/drawing/2014/main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="" xmlns:a16="http://schemas.microsoft.com/office/drawing/2014/main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="" xmlns:a16="http://schemas.microsoft.com/office/drawing/2014/main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="" xmlns:a16="http://schemas.microsoft.com/office/drawing/2014/main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="" xmlns:a16="http://schemas.microsoft.com/office/drawing/2014/main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="" xmlns:a16="http://schemas.microsoft.com/office/drawing/2014/main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="" xmlns:a16="http://schemas.microsoft.com/office/drawing/2014/main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="" xmlns:a16="http://schemas.microsoft.com/office/drawing/2014/main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="" xmlns:a16="http://schemas.microsoft.com/office/drawing/2014/main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3">
            <a:extLst>
              <a:ext uri="{FF2B5EF4-FFF2-40B4-BE49-F238E27FC236}">
                <a16:creationId xmlns="" xmlns:a16="http://schemas.microsoft.com/office/drawing/2014/main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="" xmlns:a16="http://schemas.microsoft.com/office/drawing/2014/main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="" xmlns:a16="http://schemas.microsoft.com/office/drawing/2014/main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="" xmlns:a16="http://schemas.microsoft.com/office/drawing/2014/main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="" xmlns:a16="http://schemas.microsoft.com/office/drawing/2014/main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="" xmlns:a16="http://schemas.microsoft.com/office/drawing/2014/main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="" xmlns:a16="http://schemas.microsoft.com/office/drawing/2014/main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="" xmlns:a16="http://schemas.microsoft.com/office/drawing/2014/main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="" xmlns:a16="http://schemas.microsoft.com/office/drawing/2014/main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="" xmlns:a16="http://schemas.microsoft.com/office/drawing/2014/main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="" xmlns:a16="http://schemas.microsoft.com/office/drawing/2014/main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=""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="" xmlns:a16="http://schemas.microsoft.com/office/drawing/2014/main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="" xmlns:a16="http://schemas.microsoft.com/office/drawing/2014/main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="" xmlns:a16="http://schemas.microsoft.com/office/drawing/2014/main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="" xmlns:a16="http://schemas.microsoft.com/office/drawing/2014/main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="" xmlns:a16="http://schemas.microsoft.com/office/drawing/2014/main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="" xmlns:a16="http://schemas.microsoft.com/office/drawing/2014/main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="" xmlns:a16="http://schemas.microsoft.com/office/drawing/2014/main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="" xmlns:a16="http://schemas.microsoft.com/office/drawing/2014/main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=""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="" xmlns:a16="http://schemas.microsoft.com/office/drawing/2014/main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="" xmlns:a16="http://schemas.microsoft.com/office/drawing/2014/main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="" xmlns:a16="http://schemas.microsoft.com/office/drawing/2014/main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="" xmlns:a16="http://schemas.microsoft.com/office/drawing/2014/main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="" xmlns:a16="http://schemas.microsoft.com/office/drawing/2014/main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="" xmlns:a16="http://schemas.microsoft.com/office/drawing/2014/main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="" xmlns:a16="http://schemas.microsoft.com/office/drawing/2014/main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="" xmlns:a16="http://schemas.microsoft.com/office/drawing/2014/main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="" xmlns:a16="http://schemas.microsoft.com/office/drawing/2014/main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="" xmlns:a16="http://schemas.microsoft.com/office/drawing/2014/main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" y="287319"/>
            <a:ext cx="12075456" cy="62232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="" xmlns:a16="http://schemas.microsoft.com/office/drawing/2014/main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106403"/>
            <a:ext cx="5943600" cy="2551430"/>
          </a:xfrm>
        </p:spPr>
        <p:txBody>
          <a:bodyPr/>
          <a:lstStyle/>
          <a:p>
            <a:r>
              <a:rPr lang="en-US" sz="4000" dirty="0" err="1" smtClean="0"/>
              <a:t>Aeroelastical</a:t>
            </a:r>
            <a:r>
              <a:rPr lang="en-US" sz="4000" dirty="0" smtClean="0"/>
              <a:t> Analysis and Optimization of a Highly Flexible Aircraft</a:t>
            </a:r>
            <a:br>
              <a:rPr lang="en-US" sz="4000" dirty="0" smtClean="0"/>
            </a:br>
            <a:r>
              <a:rPr lang="en-US" sz="4000" dirty="0" smtClean="0"/>
              <a:t>and Application at </a:t>
            </a:r>
            <a:br>
              <a:rPr lang="en-US" sz="4000" dirty="0" smtClean="0"/>
            </a:br>
            <a:r>
              <a:rPr lang="en-US" sz="4000" dirty="0" smtClean="0"/>
              <a:t>X-HALE-BR  </a:t>
            </a:r>
            <a:endParaRPr lang="en-US" sz="4000" b="0" dirty="0"/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="" xmlns:a16="http://schemas.microsoft.com/office/drawing/2014/main" id="{BA62D616-C355-46BC-B4B6-8254E2BE6EE7}"/>
              </a:ext>
            </a:extLst>
          </p:cNvPr>
          <p:cNvCxnSpPr/>
          <p:nvPr/>
        </p:nvCxnSpPr>
        <p:spPr>
          <a:xfrm>
            <a:off x="5791785" y="5218327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="" xmlns:a16="http://schemas.microsoft.com/office/drawing/2014/main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575" y="5320652"/>
            <a:ext cx="5224849" cy="437264"/>
          </a:xfrm>
        </p:spPr>
        <p:txBody>
          <a:bodyPr/>
          <a:lstStyle/>
          <a:p>
            <a:r>
              <a:rPr lang="en-US" dirty="0" smtClean="0"/>
              <a:t>Francisco Arthur Bonfim Azevedo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US" dirty="0" smtClean="0"/>
              <a:t>02/04/2020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Aeroelastical</a:t>
            </a:r>
            <a:r>
              <a:rPr lang="en-US" dirty="0" smtClean="0"/>
              <a:t> Analysis</a:t>
            </a:r>
            <a:endParaRPr lang="en-GB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9" r="2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Aeroelastical</a:t>
            </a:r>
            <a:r>
              <a:rPr lang="en-US" dirty="0"/>
              <a:t> Analysis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33794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of all, the </a:t>
            </a:r>
            <a:r>
              <a:rPr lang="en-US" dirty="0" err="1" smtClean="0"/>
              <a:t>aeroelastic</a:t>
            </a:r>
            <a:r>
              <a:rPr lang="en-US" dirty="0" smtClean="0"/>
              <a:t> model must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literature</a:t>
            </a:r>
            <a:r>
              <a:rPr lang="en-US" dirty="0" smtClean="0">
                <a:solidFill>
                  <a:srgbClr val="00B0F0"/>
                </a:solidFill>
              </a:rPr>
              <a:t>[1] [2] [3] [4] [5]</a:t>
            </a:r>
            <a:r>
              <a:rPr lang="en-US" dirty="0" smtClean="0"/>
              <a:t> previews, the model is a nonlinear coupled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a representative model is obtained, it must be validated and, if necessary, simplified to make it possible to be solved in a viable time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validation may be done with real data and comparison with the flight dynamics model </a:t>
            </a:r>
            <a:r>
              <a:rPr lang="en-US" dirty="0" smtClean="0">
                <a:solidFill>
                  <a:srgbClr val="00B0F0"/>
                </a:solidFill>
              </a:rPr>
              <a:t>[6] [7]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will be made in Python 3, using the toolbox </a:t>
            </a:r>
            <a:r>
              <a:rPr lang="en-US" dirty="0" err="1" smtClean="0"/>
              <a:t>CalculiX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[8]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="" xmlns:a16="http://schemas.microsoft.com/office/drawing/2014/main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Aeroelastical</a:t>
            </a:r>
            <a:r>
              <a:rPr lang="en-US" dirty="0" smtClean="0"/>
              <a:t> </a:t>
            </a:r>
            <a:r>
              <a:rPr lang="en-US" dirty="0" err="1" smtClean="0"/>
              <a:t>Optmization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9" r="2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Aeroelastical</a:t>
            </a:r>
            <a:r>
              <a:rPr lang="en-US" dirty="0"/>
              <a:t>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research proposes an </a:t>
            </a:r>
            <a:r>
              <a:rPr lang="en-US" dirty="0" err="1" smtClean="0"/>
              <a:t>aeroelastical</a:t>
            </a:r>
            <a:r>
              <a:rPr lang="en-US" dirty="0" smtClean="0"/>
              <a:t> optimization for the X-HALE-BR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optimization may not suppress the flexible characteristics of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</a:t>
            </a:r>
            <a:r>
              <a:rPr lang="en-US" dirty="0" err="1" smtClean="0"/>
              <a:t>aeroelastical</a:t>
            </a:r>
            <a:r>
              <a:rPr lang="en-US" dirty="0" smtClean="0"/>
              <a:t> model, the toolbox </a:t>
            </a:r>
            <a:r>
              <a:rPr lang="en-US" dirty="0" err="1" smtClean="0"/>
              <a:t>openMDAO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[9] </a:t>
            </a:r>
            <a:r>
              <a:rPr lang="en-US" dirty="0" smtClean="0"/>
              <a:t>will be used to optimize characteristics and parameters the aircraft, looking for a configuration that minimizes the vibration and the flutter</a:t>
            </a:r>
          </a:p>
          <a:p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16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Previous works that may used as the basis for the analysis may be find in</a:t>
            </a:r>
            <a:r>
              <a:rPr lang="en-US" dirty="0" smtClean="0">
                <a:solidFill>
                  <a:srgbClr val="00B0F0"/>
                </a:solidFill>
              </a:rPr>
              <a:t> [1]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00B0F0"/>
                </a:solidFill>
              </a:rPr>
              <a:t> [7] </a:t>
            </a:r>
            <a:r>
              <a:rPr lang="en-US" dirty="0" smtClean="0"/>
              <a:t>with a large quantity of analysis and data 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2" y="2274750"/>
            <a:ext cx="4709659" cy="1886659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09" y="4514335"/>
            <a:ext cx="3009283" cy="2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="" xmlns:a16="http://schemas.microsoft.com/office/drawing/2014/main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improve the </a:t>
            </a:r>
            <a:r>
              <a:rPr lang="en-US" dirty="0" err="1" smtClean="0"/>
              <a:t>aeroelastical</a:t>
            </a:r>
            <a:r>
              <a:rPr lang="en-US" dirty="0" smtClean="0"/>
              <a:t> properties of the aircraft, a active flutter control system will be proposed, using optimal control with </a:t>
            </a:r>
            <a:r>
              <a:rPr lang="en-US" dirty="0" err="1" smtClean="0"/>
              <a:t>openMDAO</a:t>
            </a:r>
            <a:r>
              <a:rPr lang="en-US" dirty="0" smtClean="0"/>
              <a:t>, as may be seem in </a:t>
            </a:r>
            <a:r>
              <a:rPr lang="en-US" dirty="0" smtClean="0">
                <a:solidFill>
                  <a:srgbClr val="00B0F0"/>
                </a:solidFill>
              </a:rPr>
              <a:t>[10]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[11]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8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="" xmlns:a16="http://schemas.microsoft.com/office/drawing/2014/main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910095" cy="418219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922638"/>
            <a:ext cx="10695186" cy="36531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Su, Weihua. </a:t>
            </a:r>
            <a:r>
              <a:rPr lang="en-US" i="1" dirty="0"/>
              <a:t>Coupled Nonlinear Aeroelasticity and Flight Dynamics of Fully Flexible Aircraft</a:t>
            </a:r>
            <a:r>
              <a:rPr lang="en-US" dirty="0"/>
              <a:t>. Diss. </a:t>
            </a:r>
            <a:r>
              <a:rPr lang="en-US" dirty="0"/>
              <a:t>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Nam, C., Y. Kim, and T. A. Weisshaar. "Computational Aids in Aeroservoelastic</a:t>
            </a:r>
            <a:r>
              <a:rPr lang="en-US" dirty="0"/>
              <a:t> Analysis Using MATLAB." (2001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Dowell, Earl H. </a:t>
            </a:r>
            <a:r>
              <a:rPr lang="pt-BR" i="1" dirty="0"/>
              <a:t>A modern course in aeroelasticity</a:t>
            </a:r>
            <a:r>
              <a:rPr lang="pt-BR" dirty="0"/>
              <a:t>. Eds. Howard C. Curtiss, Robert H. Scanlan, and Fernando Sisto. Vol. 3. Dordrecht, The Netherlands: Kluwer academic publishers, 1989.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Wright, Jan Robert, and Jonathan Edward Cooper. </a:t>
            </a:r>
            <a:r>
              <a:rPr lang="en-US" i="1" dirty="0"/>
              <a:t>Introduction to aircraft aeroelasticity and loads</a:t>
            </a:r>
            <a:r>
              <a:rPr lang="en-US" dirty="0"/>
              <a:t>. Vol. 20. </a:t>
            </a:r>
            <a:r>
              <a:rPr lang="en-US" dirty="0"/>
              <a:t>John Wiley &amp; Sons,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Brandao, Maurıcio Pazini. "Fundamentos da dinâmica de estruturas." </a:t>
            </a:r>
            <a:r>
              <a:rPr lang="pt-BR" i="1" dirty="0"/>
              <a:t>PROPESA, CTA, São José dos Campos, SP</a:t>
            </a:r>
            <a:r>
              <a:rPr lang="pt-BR" dirty="0"/>
              <a:t> (1996).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Patil, Mayuresh J., and Dewey H. Hodges. "Flight dynamics of highly flexible flying wings." </a:t>
            </a:r>
            <a:r>
              <a:rPr lang="en-US" i="1" dirty="0"/>
              <a:t>Journal of Aircraft</a:t>
            </a:r>
            <a:r>
              <a:rPr lang="en-US" dirty="0"/>
              <a:t> 43.6 (2006): 1790-1799.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Ribeiro, F., et al. "Aeroflex: a toolbox for studying the flight dynamics of highly flexible airplanes." </a:t>
            </a:r>
            <a:r>
              <a:rPr lang="pt-BR" i="1" dirty="0"/>
              <a:t>Congresso Nacional de Engenharia Mecânica</a:t>
            </a:r>
            <a:r>
              <a:rPr lang="pt-BR" dirty="0"/>
              <a:t>. </a:t>
            </a:r>
            <a:r>
              <a:rPr lang="pt-BR" dirty="0"/>
              <a:t>2012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Kirsch, Bertrand, et al. "Tightly coupled </a:t>
            </a:r>
            <a:r>
              <a:rPr lang="en-US" dirty="0" err="1" smtClean="0"/>
              <a:t>aeroelastic</a:t>
            </a:r>
            <a:r>
              <a:rPr lang="en-US" dirty="0" smtClean="0"/>
              <a:t> model implementation dedicated to fast </a:t>
            </a:r>
            <a:r>
              <a:rPr lang="en-US" dirty="0" err="1" smtClean="0"/>
              <a:t>aeroelastic</a:t>
            </a:r>
            <a:r>
              <a:rPr lang="en-US" dirty="0" smtClean="0"/>
              <a:t> tailoring </a:t>
            </a:r>
            <a:r>
              <a:rPr lang="en-US" dirty="0" err="1" smtClean="0"/>
              <a:t>optimisation</a:t>
            </a:r>
            <a:r>
              <a:rPr lang="en-US" dirty="0" smtClean="0"/>
              <a:t> of high aspect ratio composite wing." </a:t>
            </a:r>
            <a:r>
              <a:rPr lang="en-US" i="1" dirty="0" smtClean="0"/>
              <a:t>Journal of Fluids and Structures</a:t>
            </a:r>
            <a:r>
              <a:rPr lang="en-US" dirty="0" smtClean="0"/>
              <a:t> 94 (2020): 102930.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Gray, Justin, Kenneth Moore, and Bret Naylor. "OpenMDAO: An open source framework for multidisciplinary analysis and optimization." </a:t>
            </a:r>
            <a:r>
              <a:rPr lang="pt-BR" i="1" dirty="0"/>
              <a:t>13th AIAA/ISSMO Multidisciplinary Analysis Optimization Conference</a:t>
            </a:r>
            <a:r>
              <a:rPr lang="pt-BR" dirty="0"/>
              <a:t>. </a:t>
            </a:r>
            <a:r>
              <a:rPr lang="pt-BR" dirty="0"/>
              <a:t>2010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Roger, Kenneth L., Garold E. Hodges, and Larry Felt. </a:t>
            </a:r>
            <a:r>
              <a:rPr lang="en-US" dirty="0"/>
              <a:t>"Active flutter suppression-a flight test demonstration." </a:t>
            </a:r>
            <a:r>
              <a:rPr lang="en-US" i="1" dirty="0"/>
              <a:t>Journal of Aircraft</a:t>
            </a:r>
            <a:r>
              <a:rPr lang="en-US" dirty="0"/>
              <a:t> 12.6 (1975): 551-556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Thompson, Glenn O., and Gerald J. Kass. </a:t>
            </a:r>
            <a:r>
              <a:rPr lang="en-US" dirty="0"/>
              <a:t>"Active flutter suppression-an emerging technology." </a:t>
            </a:r>
            <a:r>
              <a:rPr lang="en-US" i="1" dirty="0"/>
              <a:t>Journal of Aircraft</a:t>
            </a:r>
            <a:r>
              <a:rPr lang="en-US" dirty="0"/>
              <a:t> 9.3 (1972): 230-235.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886128"/>
            <a:ext cx="5943600" cy="1012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F8F95F1-64A1-4047-9BA0-D956C2834297}">
  <ds:schemaRefs>
    <ds:schemaRef ds:uri="16c05727-aa75-4e4a-9b5f-8a80a1165891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260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Century Gothic</vt:lpstr>
      <vt:lpstr>CiscoSans</vt:lpstr>
      <vt:lpstr>Office Theme</vt:lpstr>
      <vt:lpstr>Aeroelastical Analysis and Optimization of a Highly Flexible Aircraft and Application at  X-HALE-BR  </vt:lpstr>
      <vt:lpstr>The Aeroelastical Analysis</vt:lpstr>
      <vt:lpstr>The Aeroelastical Analysis</vt:lpstr>
      <vt:lpstr>The Aeroelastical Optmization</vt:lpstr>
      <vt:lpstr>The Aeroelastical Optimization</vt:lpstr>
      <vt:lpstr>Previous works</vt:lpstr>
      <vt:lpstr>Future works</vt:lpstr>
      <vt:lpstr>Bibliography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2020-04-02T12:42:25Z</dcterms:created>
  <dcterms:modified xsi:type="dcterms:W3CDTF">2020-04-02T15:04:44Z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